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906000" cy="6858000" type="A4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6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6DB"/>
    <a:srgbClr val="FFC2C9"/>
    <a:srgbClr val="FFADB7"/>
    <a:srgbClr val="FF99A6"/>
    <a:srgbClr val="FF70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951" autoAdjust="0"/>
  </p:normalViewPr>
  <p:slideViewPr>
    <p:cSldViewPr>
      <p:cViewPr>
        <p:scale>
          <a:sx n="75" d="100"/>
          <a:sy n="75" d="100"/>
        </p:scale>
        <p:origin x="1411" y="163"/>
      </p:cViewPr>
      <p:guideLst>
        <p:guide orient="horz" pos="2160"/>
        <p:guide pos="316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337EC8-2B6D-4E4B-915A-891B938D4D11}" type="datetimeFigureOut">
              <a:rPr lang="es-ES" smtClean="0"/>
              <a:t>29/10/2021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F15785-804B-4F11-B509-D3FEA079F2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308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F15785-804B-4F11-B509-D3FEA079F2C7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16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1288B-04DB-46B7-B460-32F8BB4696F7}" type="datetimeFigureOut">
              <a:rPr lang="es-ES" smtClean="0"/>
              <a:pPr/>
              <a:t>29/10/2021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B17D-D300-42DE-8712-4CD66CDC0FE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1288B-04DB-46B7-B460-32F8BB4696F7}" type="datetimeFigureOut">
              <a:rPr lang="es-ES" smtClean="0"/>
              <a:pPr/>
              <a:t>29/10/2021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B17D-D300-42DE-8712-4CD66CDC0FE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1288B-04DB-46B7-B460-32F8BB4696F7}" type="datetimeFigureOut">
              <a:rPr lang="es-ES" smtClean="0"/>
              <a:pPr/>
              <a:t>29/10/2021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B17D-D300-42DE-8712-4CD66CDC0FE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Pr>
        <a:solidFill>
          <a:srgbClr val="FFC2C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1288B-04DB-46B7-B460-32F8BB4696F7}" type="datetimeFigureOut">
              <a:rPr lang="es-ES" smtClean="0"/>
              <a:pPr/>
              <a:t>29/10/2021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B17D-D300-42DE-8712-4CD66CDC0FE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1288B-04DB-46B7-B460-32F8BB4696F7}" type="datetimeFigureOut">
              <a:rPr lang="es-ES" smtClean="0"/>
              <a:pPr/>
              <a:t>29/10/2021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B17D-D300-42DE-8712-4CD66CDC0FE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1288B-04DB-46B7-B460-32F8BB4696F7}" type="datetimeFigureOut">
              <a:rPr lang="es-ES" smtClean="0"/>
              <a:pPr/>
              <a:t>29/10/2021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B17D-D300-42DE-8712-4CD66CDC0FE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1288B-04DB-46B7-B460-32F8BB4696F7}" type="datetimeFigureOut">
              <a:rPr lang="es-ES" smtClean="0"/>
              <a:pPr/>
              <a:t>29/10/2021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B17D-D300-42DE-8712-4CD66CDC0FE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1288B-04DB-46B7-B460-32F8BB4696F7}" type="datetimeFigureOut">
              <a:rPr lang="es-ES" smtClean="0"/>
              <a:pPr/>
              <a:t>29/10/2021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B17D-D300-42DE-8712-4CD66CDC0FE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1288B-04DB-46B7-B460-32F8BB4696F7}" type="datetimeFigureOut">
              <a:rPr lang="es-ES" smtClean="0"/>
              <a:pPr/>
              <a:t>29/10/2021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B17D-D300-42DE-8712-4CD66CDC0FE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1288B-04DB-46B7-B460-32F8BB4696F7}" type="datetimeFigureOut">
              <a:rPr lang="es-ES" smtClean="0"/>
              <a:pPr/>
              <a:t>29/10/2021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B17D-D300-42DE-8712-4CD66CDC0FE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1288B-04DB-46B7-B460-32F8BB4696F7}" type="datetimeFigureOut">
              <a:rPr lang="es-ES" smtClean="0"/>
              <a:pPr/>
              <a:t>29/10/2021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B17D-D300-42DE-8712-4CD66CDC0FE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6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91288B-04DB-46B7-B460-32F8BB4696F7}" type="datetimeFigureOut">
              <a:rPr lang="es-ES" smtClean="0"/>
              <a:pPr/>
              <a:t>29/10/2021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16B17D-D300-42DE-8712-4CD66CDC0FE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.png"/><Relationship Id="rId18" Type="http://schemas.openxmlformats.org/officeDocument/2006/relationships/image" Target="../media/image8.jpeg"/><Relationship Id="rId26" Type="http://schemas.openxmlformats.org/officeDocument/2006/relationships/image" Target="../media/image16.jpeg"/><Relationship Id="rId3" Type="http://schemas.openxmlformats.org/officeDocument/2006/relationships/image" Target="../media/image1.jpeg"/><Relationship Id="rId21" Type="http://schemas.openxmlformats.org/officeDocument/2006/relationships/image" Target="../media/image11.jpeg"/><Relationship Id="rId34" Type="http://schemas.openxmlformats.org/officeDocument/2006/relationships/image" Target="../media/image24.png"/><Relationship Id="rId7" Type="http://schemas.openxmlformats.org/officeDocument/2006/relationships/hyperlink" Target="http://portal.uc3m.es/portal/page/portal/inst_estudios_genero" TargetMode="External"/><Relationship Id="rId12" Type="http://schemas.openxmlformats.org/officeDocument/2006/relationships/image" Target="../media/image4.jpg"/><Relationship Id="rId17" Type="http://schemas.openxmlformats.org/officeDocument/2006/relationships/image" Target="../media/image7.jpeg"/><Relationship Id="rId25" Type="http://schemas.openxmlformats.org/officeDocument/2006/relationships/image" Target="../media/image15.jpeg"/><Relationship Id="rId33" Type="http://schemas.openxmlformats.org/officeDocument/2006/relationships/image" Target="../media/image23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8.svg"/><Relationship Id="rId20" Type="http://schemas.openxmlformats.org/officeDocument/2006/relationships/image" Target="../media/image10.jpeg"/><Relationship Id="rId29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envejecimiento.csic.es/" TargetMode="External"/><Relationship Id="rId11" Type="http://schemas.openxmlformats.org/officeDocument/2006/relationships/image" Target="../media/image3.png"/><Relationship Id="rId24" Type="http://schemas.openxmlformats.org/officeDocument/2006/relationships/image" Target="../media/image14.jpeg"/><Relationship Id="rId32" Type="http://schemas.openxmlformats.org/officeDocument/2006/relationships/image" Target="../media/image22.jpeg"/><Relationship Id="rId5" Type="http://schemas.openxmlformats.org/officeDocument/2006/relationships/hyperlink" Target="http://www.encage-cm.es/" TargetMode="External"/><Relationship Id="rId15" Type="http://schemas.openxmlformats.org/officeDocument/2006/relationships/image" Target="../media/image6.png"/><Relationship Id="rId23" Type="http://schemas.openxmlformats.org/officeDocument/2006/relationships/image" Target="../media/image13.jpeg"/><Relationship Id="rId28" Type="http://schemas.openxmlformats.org/officeDocument/2006/relationships/image" Target="../media/image18.png"/><Relationship Id="rId10" Type="http://schemas.openxmlformats.org/officeDocument/2006/relationships/image" Target="../media/image2.jpeg"/><Relationship Id="rId19" Type="http://schemas.openxmlformats.org/officeDocument/2006/relationships/image" Target="../media/image9.jpg"/><Relationship Id="rId31" Type="http://schemas.openxmlformats.org/officeDocument/2006/relationships/image" Target="../media/image21.jpeg"/><Relationship Id="rId4" Type="http://schemas.openxmlformats.org/officeDocument/2006/relationships/hyperlink" Target="mailto:cchs_encage-cm@cchs.csic.es" TargetMode="External"/><Relationship Id="rId9" Type="http://schemas.openxmlformats.org/officeDocument/2006/relationships/hyperlink" Target="https://www.uam.es/uam/investigacion/grupos-de-investigacion/detalle/f1-383" TargetMode="External"/><Relationship Id="rId14" Type="http://schemas.openxmlformats.org/officeDocument/2006/relationships/image" Target="../media/image6.svg"/><Relationship Id="rId22" Type="http://schemas.openxmlformats.org/officeDocument/2006/relationships/image" Target="../media/image12.jpeg"/><Relationship Id="rId27" Type="http://schemas.openxmlformats.org/officeDocument/2006/relationships/image" Target="../media/image17.png"/><Relationship Id="rId30" Type="http://schemas.openxmlformats.org/officeDocument/2006/relationships/image" Target="../media/image20.jpeg"/><Relationship Id="rId8" Type="http://schemas.openxmlformats.org/officeDocument/2006/relationships/hyperlink" Target="https://www.ufv.es/investigacion-ufv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6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ángulo 42">
            <a:extLst>
              <a:ext uri="{FF2B5EF4-FFF2-40B4-BE49-F238E27FC236}">
                <a16:creationId xmlns:a16="http://schemas.microsoft.com/office/drawing/2014/main" id="{8543EC2B-B780-4693-A4EA-EE912F077D19}"/>
              </a:ext>
            </a:extLst>
          </p:cNvPr>
          <p:cNvSpPr/>
          <p:nvPr/>
        </p:nvSpPr>
        <p:spPr>
          <a:xfrm rot="16200000">
            <a:off x="3347656" y="3089320"/>
            <a:ext cx="3960440" cy="463336"/>
          </a:xfrm>
          <a:prstGeom prst="rect">
            <a:avLst/>
          </a:prstGeom>
          <a:solidFill>
            <a:schemeClr val="bg1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id="{8543EC2B-B780-4693-A4EA-EE912F077D19}"/>
              </a:ext>
            </a:extLst>
          </p:cNvPr>
          <p:cNvSpPr/>
          <p:nvPr/>
        </p:nvSpPr>
        <p:spPr>
          <a:xfrm>
            <a:off x="5603113" y="332656"/>
            <a:ext cx="3898856" cy="859789"/>
          </a:xfrm>
          <a:prstGeom prst="rect">
            <a:avLst/>
          </a:prstGeom>
          <a:solidFill>
            <a:schemeClr val="bg1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5457056" y="3724036"/>
            <a:ext cx="4176464" cy="3247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ts val="14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</a:pPr>
            <a:r>
              <a:rPr kumimoji="0" lang="es-ES" sz="1200" b="1" i="0" u="none" strike="noStrike" cap="small" normalizeH="0" dirty="0">
                <a:ln>
                  <a:noFill/>
                </a:ln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Envejecimiento Activo, Calidad de Vida y Género: Promoviendo una imagen positiva de la vejez y el envejecimiento frente al edadismo</a:t>
            </a:r>
            <a:endParaRPr kumimoji="0" lang="es-ES" sz="1200" b="0" i="0" u="none" strike="noStrike" cap="small" normalizeH="0" dirty="0">
              <a:ln>
                <a:noFill/>
              </a:ln>
              <a:latin typeface="Corbel" panose="020B0503020204020204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ts val="1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ENCAGEn</a:t>
            </a:r>
            <a:r>
              <a:rPr kumimoji="0" lang="es-E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-CM es un programa de actividades de I+D formado por un consorcio coordinado por el Grupo de Investigación en Envejecimiento del Consejo Superior de Investigaciones Científicas (GIE-CSIC), y centrado en la Comunidad de Madrid.</a:t>
            </a:r>
          </a:p>
          <a:p>
            <a:pPr marL="0" marR="0" lvl="0" indent="0" algn="ctr" defTabSz="914400" rtl="0" eaLnBrk="0" fontAlgn="base" latinLnBrk="0" hangingPunct="0">
              <a:lnSpc>
                <a:spcPts val="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bel" panose="020B0503020204020204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ts val="14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</a:pPr>
            <a:r>
              <a:rPr kumimoji="0" lang="es-E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MISIÓN</a:t>
            </a:r>
            <a:endParaRPr kumimoji="0" lang="es-E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bel" panose="020B0503020204020204" pitchFamily="34" charset="0"/>
              <a:cs typeface="Arial" pitchFamily="34" charset="0"/>
            </a:endParaRPr>
          </a:p>
          <a:p>
            <a:pPr lvl="0" algn="ctr" eaLnBrk="0" fontAlgn="base" hangingPunct="0">
              <a:lnSpc>
                <a:spcPts val="14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s-E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El programa </a:t>
            </a:r>
            <a:r>
              <a:rPr kumimoji="0" lang="es-E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ENCAGEn</a:t>
            </a:r>
            <a:r>
              <a:rPr kumimoji="0" lang="es-E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-CM pretende </a:t>
            </a:r>
            <a:r>
              <a:rPr lang="es-ES" sz="1200" dirty="0"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generar, intercambiar y transferir conocimiento sobre la imagen que la sociedad tiene de la vejez, el envejecimiento y las personas mayores, y promover una visión positiva y activa desde un enfoque de</a:t>
            </a:r>
          </a:p>
          <a:p>
            <a:pPr lvl="0" algn="ctr" eaLnBrk="0" fontAlgn="base" hangingPunct="0">
              <a:lnSpc>
                <a:spcPts val="14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1200" dirty="0"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género y frente al edadismo.</a:t>
            </a:r>
            <a:endParaRPr kumimoji="0" lang="es-E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bel" panose="020B0503020204020204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ts val="1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bel" panose="020B0503020204020204" pitchFamily="34" charset="0"/>
              <a:cs typeface="Arial" pitchFamily="34" charset="0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43934"/>
            <a:ext cx="22887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0" y="226695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	</a:t>
            </a: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0" y="3124200"/>
            <a:ext cx="990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13" name="12 Imagen" descr="people-791441_1920.jpg"/>
          <p:cNvPicPr>
            <a:picLocks noChangeAspect="1"/>
          </p:cNvPicPr>
          <p:nvPr/>
        </p:nvPicPr>
        <p:blipFill>
          <a:blip r:embed="rId3" cstate="print"/>
          <a:srcRect t="13848" r="28006" b="21530"/>
          <a:stretch>
            <a:fillRect/>
          </a:stretch>
        </p:blipFill>
        <p:spPr>
          <a:xfrm>
            <a:off x="5603113" y="1340768"/>
            <a:ext cx="3898856" cy="2333094"/>
          </a:xfrm>
          <a:prstGeom prst="rect">
            <a:avLst/>
          </a:prstGeom>
        </p:spPr>
      </p:pic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416496" y="61749"/>
            <a:ext cx="4320480" cy="4447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Contacto</a:t>
            </a:r>
            <a:endParaRPr kumimoji="0" lang="es-E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bel" panose="020B0503020204020204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bel" panose="020B0503020204020204" pitchFamily="34" charset="0"/>
              <a:cs typeface="Arial" pitchFamily="34" charset="0"/>
            </a:endParaRPr>
          </a:p>
          <a:p>
            <a:pPr marL="8890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Gloria Fernández-Mayoralas (Coordinadora del Programa </a:t>
            </a:r>
            <a:r>
              <a:rPr kumimoji="0" lang="es-ES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ENCAGEn</a:t>
            </a:r>
            <a:r>
              <a:rPr kumimoji="0" lang="es-E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-CM)</a:t>
            </a:r>
            <a:endParaRPr kumimoji="0" lang="es-E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bel" panose="020B0503020204020204" pitchFamily="34" charset="0"/>
              <a:cs typeface="Arial" pitchFamily="34" charset="0"/>
            </a:endParaRPr>
          </a:p>
          <a:p>
            <a:pPr marL="8890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s-E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María Sánchez-Román (Investigadora de Apoyo</a:t>
            </a:r>
            <a:r>
              <a:rPr kumimoji="0" lang="es-E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)</a:t>
            </a:r>
          </a:p>
          <a:p>
            <a:pPr marL="8890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es-ES" sz="1000" dirty="0" smtClean="0">
                <a:latin typeface="Corbel" panose="020B0503020204020204" pitchFamily="34" charset="0"/>
                <a:cs typeface="Times New Roman" pitchFamily="18" charset="0"/>
              </a:rPr>
              <a:t>Ariane Lozano Benito (Investigadora de Apoyo)</a:t>
            </a:r>
          </a:p>
          <a:p>
            <a:pPr marL="8890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s-E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cs typeface="Times New Roman" pitchFamily="18" charset="0"/>
              </a:rPr>
              <a:t>C.</a:t>
            </a:r>
            <a:r>
              <a:rPr kumimoji="0" lang="es-ES" sz="1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cs typeface="Times New Roman" pitchFamily="18" charset="0"/>
              </a:rPr>
              <a:t> Gadea </a:t>
            </a:r>
            <a:r>
              <a:rPr kumimoji="0" lang="es-ES" sz="1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cs typeface="Times New Roman" pitchFamily="18" charset="0"/>
              </a:rPr>
              <a:t>Autric</a:t>
            </a:r>
            <a:r>
              <a:rPr kumimoji="0" lang="es-ES" sz="1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cs typeface="Times New Roman" pitchFamily="18" charset="0"/>
              </a:rPr>
              <a:t> Tamayo (Investigadora de Apoyo</a:t>
            </a:r>
            <a:r>
              <a:rPr kumimoji="0" lang="es-ES" sz="1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cs typeface="Times New Roman" pitchFamily="18" charset="0"/>
              </a:rPr>
              <a:t>)</a:t>
            </a:r>
          </a:p>
          <a:p>
            <a:pPr marL="8890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es-ES" sz="1000" baseline="0" dirty="0" smtClean="0">
                <a:latin typeface="Corbel" panose="020B0503020204020204" pitchFamily="34" charset="0"/>
                <a:cs typeface="Times New Roman" pitchFamily="18" charset="0"/>
              </a:rPr>
              <a:t>Beatriz Martínez Madrigal (JAE</a:t>
            </a:r>
            <a:r>
              <a:rPr lang="es-ES" sz="1000" dirty="0" smtClean="0">
                <a:latin typeface="Corbel" panose="020B0503020204020204" pitchFamily="34" charset="0"/>
                <a:cs typeface="Times New Roman" pitchFamily="18" charset="0"/>
              </a:rPr>
              <a:t> </a:t>
            </a:r>
            <a:r>
              <a:rPr lang="es-ES" sz="1000" baseline="0" dirty="0" err="1" smtClean="0">
                <a:latin typeface="Corbel" panose="020B0503020204020204" pitchFamily="34" charset="0"/>
                <a:cs typeface="Times New Roman" pitchFamily="18" charset="0"/>
              </a:rPr>
              <a:t>Intro</a:t>
            </a:r>
            <a:r>
              <a:rPr lang="es-ES" sz="1000" baseline="0" dirty="0" smtClean="0">
                <a:latin typeface="Corbel" panose="020B0503020204020204" pitchFamily="34" charset="0"/>
                <a:cs typeface="Times New Roman" pitchFamily="18" charset="0"/>
              </a:rPr>
              <a:t>)</a:t>
            </a:r>
            <a:endParaRPr kumimoji="0" lang="es-E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bel" panose="020B0503020204020204" pitchFamily="34" charset="0"/>
              <a:cs typeface="Arial" pitchFamily="34" charset="0"/>
            </a:endParaRPr>
          </a:p>
          <a:p>
            <a:pPr marL="8890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Grupo de Investigación en Envejecimiento, GIE-CSIC</a:t>
            </a:r>
            <a:endParaRPr kumimoji="0" lang="es-E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bel" panose="020B0503020204020204" pitchFamily="34" charset="0"/>
              <a:cs typeface="Arial" pitchFamily="34" charset="0"/>
            </a:endParaRPr>
          </a:p>
          <a:p>
            <a:pPr marL="8890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Instituto de Economía, Geografía y Demografía</a:t>
            </a:r>
            <a:endParaRPr kumimoji="0" lang="es-E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bel" panose="020B0503020204020204" pitchFamily="34" charset="0"/>
              <a:cs typeface="Arial" pitchFamily="34" charset="0"/>
            </a:endParaRPr>
          </a:p>
          <a:p>
            <a:pPr marL="8890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Centro de Ciencias Humanas y Sociales</a:t>
            </a:r>
            <a:endParaRPr kumimoji="0" lang="es-E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bel" panose="020B0503020204020204" pitchFamily="34" charset="0"/>
              <a:cs typeface="Arial" pitchFamily="34" charset="0"/>
            </a:endParaRPr>
          </a:p>
          <a:p>
            <a:pPr marL="8890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Consejo Superior de Investigaciones Científicas</a:t>
            </a:r>
            <a:endParaRPr kumimoji="0" lang="es-E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bel" panose="020B0503020204020204" pitchFamily="34" charset="0"/>
              <a:cs typeface="Arial" pitchFamily="34" charset="0"/>
            </a:endParaRPr>
          </a:p>
          <a:p>
            <a:pPr marL="8890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C/ </a:t>
            </a:r>
            <a:r>
              <a:rPr kumimoji="0" lang="es-ES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Albasanz</a:t>
            </a:r>
            <a:r>
              <a:rPr kumimoji="0" lang="es-E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s-E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26-28. 28037 </a:t>
            </a:r>
            <a:r>
              <a:rPr kumimoji="0" lang="es-E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Madrid</a:t>
            </a:r>
            <a:endParaRPr lang="es-ES" sz="1000" dirty="0">
              <a:latin typeface="Corbel" panose="020B0503020204020204" pitchFamily="34" charset="0"/>
              <a:cs typeface="Arial" pitchFamily="34" charset="0"/>
            </a:endParaRPr>
          </a:p>
          <a:p>
            <a:pPr marL="8890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Arial" pitchFamily="34" charset="0"/>
              </a:rPr>
              <a:t>        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  <a:hlinkClick r:id="rId4"/>
              </a:rPr>
              <a:t>cchs_encage-cm@cchs.csic.es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es-E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        </a:t>
            </a:r>
            <a:r>
              <a:rPr kumimoji="0" lang="es-E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91 602 2846</a:t>
            </a:r>
            <a:endParaRPr kumimoji="0" lang="es-E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bel" panose="020B0503020204020204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bel" panose="020B0503020204020204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Plataformas web </a:t>
            </a:r>
            <a:endParaRPr kumimoji="0" lang="es-ES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bel" panose="020B0503020204020204" pitchFamily="34" charset="0"/>
              <a:cs typeface="Arial" pitchFamily="34" charset="0"/>
            </a:endParaRPr>
          </a:p>
          <a:p>
            <a:pPr marL="8890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000" b="0" i="0" strike="noStrike" cap="none" normalizeH="0" baseline="0" dirty="0" smtClean="0">
                <a:ln>
                  <a:noFill/>
                </a:ln>
                <a:latin typeface="Corbel" panose="020B0503020204020204" pitchFamily="34" charset="0"/>
                <a:ea typeface="Calibri" pitchFamily="34" charset="0"/>
                <a:cs typeface="Times New Roman" pitchFamily="18" charset="0"/>
                <a:hlinkClick r:id="rId5"/>
              </a:rPr>
              <a:t>www.encage-cm.es</a:t>
            </a:r>
            <a:endParaRPr lang="es-ES" sz="1000" dirty="0">
              <a:latin typeface="Corbel" panose="020B0503020204020204" pitchFamily="34" charset="0"/>
              <a:cs typeface="Arial" pitchFamily="34" charset="0"/>
            </a:endParaRPr>
          </a:p>
          <a:p>
            <a:pPr marL="8890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000" b="0" i="0" strike="noStrike" cap="none" normalizeH="0" baseline="0" dirty="0" smtClean="0">
                <a:ln>
                  <a:noFill/>
                </a:ln>
                <a:latin typeface="Corbel" panose="020B0503020204020204" pitchFamily="34" charset="0"/>
                <a:ea typeface="Calibri" pitchFamily="34" charset="0"/>
                <a:cs typeface="Times New Roman" pitchFamily="18" charset="0"/>
                <a:hlinkClick r:id="rId6"/>
              </a:rPr>
              <a:t>www.envejecimiento.csic.es</a:t>
            </a:r>
            <a:endParaRPr kumimoji="0" lang="es-ES" sz="1000" b="0" i="0" strike="noStrike" cap="none" normalizeH="0" baseline="0" dirty="0" smtClean="0">
              <a:ln>
                <a:noFill/>
              </a:ln>
              <a:latin typeface="Corbel" panose="020B0503020204020204" pitchFamily="34" charset="0"/>
              <a:ea typeface="Calibri" pitchFamily="34" charset="0"/>
              <a:cs typeface="Times New Roman" pitchFamily="18" charset="0"/>
            </a:endParaRPr>
          </a:p>
          <a:p>
            <a:pPr marL="8890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000" b="0" i="0" strike="noStrike" cap="none" normalizeH="0" baseline="0" dirty="0" smtClean="0">
                <a:ln>
                  <a:noFill/>
                </a:ln>
                <a:latin typeface="Corbel" panose="020B0503020204020204" pitchFamily="34" charset="0"/>
                <a:ea typeface="Calibri" pitchFamily="34" charset="0"/>
                <a:cs typeface="Times New Roman" pitchFamily="18" charset="0"/>
                <a:hlinkClick r:id="rId7"/>
              </a:rPr>
              <a:t>http</a:t>
            </a:r>
            <a:r>
              <a:rPr kumimoji="0" lang="es-ES" sz="1000" b="0" i="0" strike="noStrike" cap="none" normalizeH="0" baseline="0" dirty="0">
                <a:ln>
                  <a:noFill/>
                </a:ln>
                <a:latin typeface="Corbel" panose="020B0503020204020204" pitchFamily="34" charset="0"/>
                <a:ea typeface="Calibri" pitchFamily="34" charset="0"/>
                <a:cs typeface="Times New Roman" pitchFamily="18" charset="0"/>
                <a:hlinkClick r:id="rId7"/>
              </a:rPr>
              <a:t>://</a:t>
            </a:r>
            <a:r>
              <a:rPr kumimoji="0" lang="es-ES" sz="1000" b="0" i="0" strike="noStrike" cap="none" normalizeH="0" baseline="0" dirty="0" smtClean="0">
                <a:ln>
                  <a:noFill/>
                </a:ln>
                <a:latin typeface="Corbel" panose="020B0503020204020204" pitchFamily="34" charset="0"/>
                <a:ea typeface="Calibri" pitchFamily="34" charset="0"/>
                <a:cs typeface="Times New Roman" pitchFamily="18" charset="0"/>
                <a:hlinkClick r:id="rId7"/>
              </a:rPr>
              <a:t>portal.uc3m.es/portal/page/portal/inst_estudios_genero</a:t>
            </a:r>
            <a:endParaRPr kumimoji="0" lang="es-ES" sz="1000" b="0" i="0" strike="noStrike" cap="none" normalizeH="0" baseline="0" dirty="0" smtClean="0">
              <a:ln>
                <a:noFill/>
              </a:ln>
              <a:latin typeface="Corbel" panose="020B0503020204020204" pitchFamily="34" charset="0"/>
              <a:ea typeface="Calibri" pitchFamily="34" charset="0"/>
              <a:cs typeface="Times New Roman" pitchFamily="18" charset="0"/>
            </a:endParaRPr>
          </a:p>
          <a:p>
            <a:pPr marL="8890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S" sz="1000" dirty="0" smtClean="0">
                <a:latin typeface="Corbel" panose="020B0503020204020204" pitchFamily="34" charset="0"/>
                <a:ea typeface="Calibri" pitchFamily="34" charset="0"/>
                <a:cs typeface="Times New Roman" pitchFamily="18" charset="0"/>
                <a:hlinkClick r:id="rId8"/>
              </a:rPr>
              <a:t>https</a:t>
            </a:r>
            <a:r>
              <a:rPr lang="es-ES" sz="1000" dirty="0">
                <a:latin typeface="Corbel" panose="020B0503020204020204" pitchFamily="34" charset="0"/>
                <a:ea typeface="Calibri" pitchFamily="34" charset="0"/>
                <a:cs typeface="Times New Roman" pitchFamily="18" charset="0"/>
                <a:hlinkClick r:id="rId8"/>
              </a:rPr>
              <a:t>://www.ufv.es/investigacion-ufv</a:t>
            </a:r>
            <a:r>
              <a:rPr lang="es-ES" sz="1000" dirty="0" smtClean="0">
                <a:latin typeface="Corbel" panose="020B0503020204020204" pitchFamily="34" charset="0"/>
                <a:ea typeface="Calibri" pitchFamily="34" charset="0"/>
                <a:cs typeface="Times New Roman" pitchFamily="18" charset="0"/>
                <a:hlinkClick r:id="rId8"/>
              </a:rPr>
              <a:t>/</a:t>
            </a:r>
            <a:endParaRPr lang="es-ES" sz="1000" dirty="0" smtClean="0">
              <a:latin typeface="Corbel" panose="020B0503020204020204" pitchFamily="34" charset="0"/>
              <a:ea typeface="Calibri" pitchFamily="34" charset="0"/>
              <a:cs typeface="Times New Roman" pitchFamily="18" charset="0"/>
            </a:endParaRPr>
          </a:p>
          <a:p>
            <a:pPr marL="88900"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sz="1000" dirty="0" smtClean="0">
                <a:latin typeface="Corbel" panose="020B0503020204020204" pitchFamily="34" charset="0"/>
                <a:ea typeface="Calibri" pitchFamily="34" charset="0"/>
                <a:cs typeface="Times New Roman" pitchFamily="18" charset="0"/>
                <a:hlinkClick r:id="rId9"/>
              </a:rPr>
              <a:t>https</a:t>
            </a:r>
            <a:r>
              <a:rPr lang="es-ES" sz="1000" dirty="0">
                <a:latin typeface="Corbel" panose="020B0503020204020204" pitchFamily="34" charset="0"/>
                <a:ea typeface="Calibri" pitchFamily="34" charset="0"/>
                <a:cs typeface="Times New Roman" pitchFamily="18" charset="0"/>
                <a:hlinkClick r:id="rId9"/>
              </a:rPr>
              <a:t>://</a:t>
            </a:r>
            <a:r>
              <a:rPr lang="es-ES" sz="1000" dirty="0" smtClean="0">
                <a:latin typeface="Corbel" panose="020B0503020204020204" pitchFamily="34" charset="0"/>
                <a:ea typeface="Calibri" pitchFamily="34" charset="0"/>
                <a:cs typeface="Times New Roman" pitchFamily="18" charset="0"/>
                <a:hlinkClick r:id="rId9"/>
              </a:rPr>
              <a:t>www.uam.es/uam/investigacion/grupos-de-investigacion/detalle/f1-383</a:t>
            </a:r>
            <a:endParaRPr lang="es-ES" sz="1000" dirty="0" smtClean="0">
              <a:latin typeface="Corbel" panose="020B0503020204020204" pitchFamily="34" charset="0"/>
              <a:ea typeface="Calibri" pitchFamily="34" charset="0"/>
              <a:cs typeface="Times New Roman" pitchFamily="18" charset="0"/>
            </a:endParaRPr>
          </a:p>
          <a:p>
            <a:pPr marL="88900"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s-E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Síganos </a:t>
            </a:r>
            <a:r>
              <a:rPr kumimoji="0" lang="es-E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también en twitter: @ENCAGE_CM</a:t>
            </a:r>
            <a:endParaRPr kumimoji="0" lang="es-E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bel" panose="020B0503020204020204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bel" panose="020B0503020204020204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Accesos</a:t>
            </a:r>
            <a:endParaRPr kumimoji="0" lang="es-E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bel" panose="020B0503020204020204" pitchFamily="34" charset="0"/>
              <a:cs typeface="Arial" pitchFamily="34" charset="0"/>
            </a:endParaRPr>
          </a:p>
          <a:p>
            <a:pPr marL="8890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Metro: Ciudad Lineal (línea 5), García </a:t>
            </a:r>
            <a:r>
              <a:rPr kumimoji="0" lang="es-ES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Noblejas</a:t>
            </a:r>
            <a:r>
              <a:rPr kumimoji="0" lang="es-E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 (línea 7)</a:t>
            </a:r>
            <a:endParaRPr kumimoji="0" lang="es-E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bel" panose="020B0503020204020204" pitchFamily="34" charset="0"/>
              <a:cs typeface="Arial" pitchFamily="34" charset="0"/>
            </a:endParaRPr>
          </a:p>
          <a:p>
            <a:pPr marL="8890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Autobuses: 8, 38, 48,70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sz="1000" dirty="0">
              <a:latin typeface="Corbel" panose="020B0503020204020204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cs typeface="Times New Roman" pitchFamily="18" charset="0"/>
              </a:rPr>
              <a:t>Grupos beneficiarios</a:t>
            </a:r>
          </a:p>
        </p:txBody>
      </p:sp>
      <p:sp>
        <p:nvSpPr>
          <p:cNvPr id="23" name="Rectangle 10"/>
          <p:cNvSpPr>
            <a:spLocks noChangeArrowheads="1"/>
          </p:cNvSpPr>
          <p:nvPr/>
        </p:nvSpPr>
        <p:spPr bwMode="auto">
          <a:xfrm>
            <a:off x="344488" y="5013176"/>
            <a:ext cx="432048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cs typeface="Times New Roman" pitchFamily="18" charset="0"/>
              </a:rPr>
              <a:t>Grupos asociados</a:t>
            </a:r>
          </a:p>
        </p:txBody>
      </p:sp>
      <p:sp>
        <p:nvSpPr>
          <p:cNvPr id="24" name="Rectangle 10"/>
          <p:cNvSpPr>
            <a:spLocks noChangeArrowheads="1"/>
          </p:cNvSpPr>
          <p:nvPr/>
        </p:nvSpPr>
        <p:spPr bwMode="auto">
          <a:xfrm>
            <a:off x="344488" y="5835461"/>
            <a:ext cx="432048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S" sz="1000" b="1" dirty="0">
                <a:latin typeface="Corbel" panose="020B0503020204020204" pitchFamily="34" charset="0"/>
                <a:cs typeface="Times New Roman" pitchFamily="18" charset="0"/>
              </a:rPr>
              <a:t>Empresas</a:t>
            </a:r>
            <a:endParaRPr lang="es-ES" sz="1000" dirty="0">
              <a:latin typeface="Corbel" panose="020B0503020204020204" pitchFamily="34" charset="0"/>
              <a:cs typeface="Times New Roman" pitchFamily="18" charset="0"/>
            </a:endParaRPr>
          </a:p>
        </p:txBody>
      </p:sp>
      <p:pic>
        <p:nvPicPr>
          <p:cNvPr id="3" name="Imagen 2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CC7C1D40-E651-46B9-A552-A7B3621141D0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7129" y="431091"/>
            <a:ext cx="743991" cy="684216"/>
          </a:xfrm>
          <a:prstGeom prst="rect">
            <a:avLst/>
          </a:prstGeom>
        </p:spPr>
      </p:pic>
      <p:pic>
        <p:nvPicPr>
          <p:cNvPr id="6" name="Imagen 5" descr="Imagen que contiene Logotipo&#10;&#10;Descripción generada automáticamente">
            <a:extLst>
              <a:ext uri="{FF2B5EF4-FFF2-40B4-BE49-F238E27FC236}">
                <a16:creationId xmlns:a16="http://schemas.microsoft.com/office/drawing/2014/main" id="{F1EA4E1D-442B-4C0D-BCE2-CF239E9E5C93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9457" y="554033"/>
            <a:ext cx="747071" cy="504000"/>
          </a:xfrm>
          <a:prstGeom prst="rect">
            <a:avLst/>
          </a:prstGeom>
        </p:spPr>
      </p:pic>
      <p:pic>
        <p:nvPicPr>
          <p:cNvPr id="8" name="Imagen 7" descr="Imagen que contiene Interfaz de usuario gráfica, Carta&#10;&#10;Descripción generada automáticamente">
            <a:extLst>
              <a:ext uri="{FF2B5EF4-FFF2-40B4-BE49-F238E27FC236}">
                <a16:creationId xmlns:a16="http://schemas.microsoft.com/office/drawing/2014/main" id="{777B88B5-B4D1-4402-8C8B-8B436EA56354}"/>
              </a:ext>
            </a:extLst>
          </p:cNvPr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649" b="33679"/>
          <a:stretch/>
        </p:blipFill>
        <p:spPr>
          <a:xfrm>
            <a:off x="6649205" y="555564"/>
            <a:ext cx="1792167" cy="502469"/>
          </a:xfrm>
          <a:prstGeom prst="rect">
            <a:avLst/>
          </a:prstGeom>
        </p:spPr>
      </p:pic>
      <p:pic>
        <p:nvPicPr>
          <p:cNvPr id="10" name="Gráfico 9" descr="Contorno">
            <a:extLst>
              <a:ext uri="{FF2B5EF4-FFF2-40B4-BE49-F238E27FC236}">
                <a16:creationId xmlns:a16="http://schemas.microsoft.com/office/drawing/2014/main" id="{D6790CFF-A6ED-49F5-A169-65A48577CF97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498664" y="2116362"/>
            <a:ext cx="180000" cy="180000"/>
          </a:xfrm>
          <a:prstGeom prst="rect">
            <a:avLst/>
          </a:prstGeom>
        </p:spPr>
      </p:pic>
      <p:pic>
        <p:nvPicPr>
          <p:cNvPr id="12" name="Gráfico 11" descr="Teléfono">
            <a:extLst>
              <a:ext uri="{FF2B5EF4-FFF2-40B4-BE49-F238E27FC236}">
                <a16:creationId xmlns:a16="http://schemas.microsoft.com/office/drawing/2014/main" id="{7CB99EE9-28B4-435F-AE0D-F2F352848019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2402260" y="2127253"/>
            <a:ext cx="180000" cy="180000"/>
          </a:xfrm>
          <a:prstGeom prst="rect">
            <a:avLst/>
          </a:prstGeom>
        </p:spPr>
      </p:pic>
      <p:grpSp>
        <p:nvGrpSpPr>
          <p:cNvPr id="50" name="Grupo 49">
            <a:extLst>
              <a:ext uri="{FF2B5EF4-FFF2-40B4-BE49-F238E27FC236}">
                <a16:creationId xmlns:a16="http://schemas.microsoft.com/office/drawing/2014/main" id="{F97DFF1F-972C-439C-88DE-F69D5D34DDF4}"/>
              </a:ext>
            </a:extLst>
          </p:cNvPr>
          <p:cNvGrpSpPr/>
          <p:nvPr/>
        </p:nvGrpSpPr>
        <p:grpSpPr>
          <a:xfrm>
            <a:off x="428211" y="4437112"/>
            <a:ext cx="4462456" cy="616936"/>
            <a:chOff x="488504" y="4226024"/>
            <a:chExt cx="3960440" cy="616936"/>
          </a:xfrm>
        </p:grpSpPr>
        <p:sp>
          <p:nvSpPr>
            <p:cNvPr id="21" name="20 Rectángulo"/>
            <p:cNvSpPr/>
            <p:nvPr/>
          </p:nvSpPr>
          <p:spPr>
            <a:xfrm>
              <a:off x="488504" y="4226024"/>
              <a:ext cx="3960440" cy="61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32" name="31 Imagen" descr="logo-vector-isciii.jpg"/>
            <p:cNvPicPr>
              <a:picLocks noChangeAspect="1"/>
            </p:cNvPicPr>
            <p:nvPr/>
          </p:nvPicPr>
          <p:blipFill>
            <a:blip r:embed="rId17" cstate="print"/>
            <a:srcRect l="30800" r="29600"/>
            <a:stretch>
              <a:fillRect/>
            </a:stretch>
          </p:blipFill>
          <p:spPr>
            <a:xfrm>
              <a:off x="1690376" y="4265932"/>
              <a:ext cx="420991" cy="540000"/>
            </a:xfrm>
            <a:prstGeom prst="rect">
              <a:avLst/>
            </a:prstGeom>
          </p:spPr>
        </p:pic>
        <p:pic>
          <p:nvPicPr>
            <p:cNvPr id="2050" name="Picture 2" descr="Resultado de imagen de ieg uc3m logo"/>
            <p:cNvPicPr>
              <a:picLocks noChangeAspect="1" noChangeArrowheads="1"/>
            </p:cNvPicPr>
            <p:nvPr/>
          </p:nvPicPr>
          <p:blipFill>
            <a:blip r:embed="rId18" cstate="print"/>
            <a:srcRect/>
            <a:stretch>
              <a:fillRect/>
            </a:stretch>
          </p:blipFill>
          <p:spPr bwMode="auto">
            <a:xfrm>
              <a:off x="2191296" y="4265932"/>
              <a:ext cx="540000" cy="540000"/>
            </a:xfrm>
            <a:prstGeom prst="rect">
              <a:avLst/>
            </a:prstGeom>
            <a:noFill/>
          </p:spPr>
        </p:pic>
        <p:pic>
          <p:nvPicPr>
            <p:cNvPr id="16" name="Imagen 15" descr="Diagrama&#10;&#10;Descripción generada automáticamente">
              <a:extLst>
                <a:ext uri="{FF2B5EF4-FFF2-40B4-BE49-F238E27FC236}">
                  <a16:creationId xmlns:a16="http://schemas.microsoft.com/office/drawing/2014/main" id="{BD2A61CD-3509-4C58-91D7-3AA5CD81D592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1750" y="4230960"/>
              <a:ext cx="1133333" cy="612000"/>
            </a:xfrm>
            <a:prstGeom prst="rect">
              <a:avLst/>
            </a:prstGeom>
          </p:spPr>
        </p:pic>
        <p:pic>
          <p:nvPicPr>
            <p:cNvPr id="25" name="Imagen 24" descr="Interfaz de usuario gráfica, Texto, Aplicación&#10;&#10;Descripción generada automáticamente">
              <a:extLst>
                <a:ext uri="{FF2B5EF4-FFF2-40B4-BE49-F238E27FC236}">
                  <a16:creationId xmlns:a16="http://schemas.microsoft.com/office/drawing/2014/main" id="{564E985D-6FCE-46E5-A01D-633C8632C1EE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79346" y="4350827"/>
              <a:ext cx="960001" cy="360000"/>
            </a:xfrm>
            <a:prstGeom prst="rect">
              <a:avLst/>
            </a:prstGeom>
          </p:spPr>
        </p:pic>
        <p:pic>
          <p:nvPicPr>
            <p:cNvPr id="28" name="Imagen 27" descr="Logotipo, nombre de la empresa&#10;&#10;Descripción generada automáticamente">
              <a:extLst>
                <a:ext uri="{FF2B5EF4-FFF2-40B4-BE49-F238E27FC236}">
                  <a16:creationId xmlns:a16="http://schemas.microsoft.com/office/drawing/2014/main" id="{021D90AB-EF3B-4A20-8C12-4366E1312A3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74" r="6861"/>
            <a:stretch/>
          </p:blipFill>
          <p:spPr>
            <a:xfrm>
              <a:off x="2776584" y="4278827"/>
              <a:ext cx="663693" cy="504000"/>
            </a:xfrm>
            <a:prstGeom prst="rect">
              <a:avLst/>
            </a:prstGeom>
          </p:spPr>
        </p:pic>
      </p:grpSp>
      <p:grpSp>
        <p:nvGrpSpPr>
          <p:cNvPr id="61" name="Grupo 60">
            <a:extLst>
              <a:ext uri="{FF2B5EF4-FFF2-40B4-BE49-F238E27FC236}">
                <a16:creationId xmlns:a16="http://schemas.microsoft.com/office/drawing/2014/main" id="{ECB06BF4-4235-42F2-A6F2-9BBF123282DF}"/>
              </a:ext>
            </a:extLst>
          </p:cNvPr>
          <p:cNvGrpSpPr/>
          <p:nvPr/>
        </p:nvGrpSpPr>
        <p:grpSpPr>
          <a:xfrm>
            <a:off x="435754" y="6074907"/>
            <a:ext cx="4462456" cy="538728"/>
            <a:chOff x="488504" y="5842600"/>
            <a:chExt cx="3960440" cy="538728"/>
          </a:xfrm>
        </p:grpSpPr>
        <p:sp>
          <p:nvSpPr>
            <p:cNvPr id="26" name="25 Rectángulo"/>
            <p:cNvSpPr/>
            <p:nvPr/>
          </p:nvSpPr>
          <p:spPr>
            <a:xfrm>
              <a:off x="488504" y="5842600"/>
              <a:ext cx="3960440" cy="5387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62" name="Picture 113" descr="Logo EULEN">
              <a:extLst>
                <a:ext uri="{FF2B5EF4-FFF2-40B4-BE49-F238E27FC236}">
                  <a16:creationId xmlns:a16="http://schemas.microsoft.com/office/drawing/2014/main" id="{11CD30C0-7FA2-42AF-8808-222F5A53D02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8730" y="5969473"/>
              <a:ext cx="813550" cy="28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" name="Imagen 51" descr="Imagen que contiene dibujo&#10;&#10;Descripción generada automáticamente">
              <a:extLst>
                <a:ext uri="{FF2B5EF4-FFF2-40B4-BE49-F238E27FC236}">
                  <a16:creationId xmlns:a16="http://schemas.microsoft.com/office/drawing/2014/main" id="{E3A9A7B4-495F-4818-8D8A-EFA520067916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4288" y="6018455"/>
              <a:ext cx="355463" cy="180000"/>
            </a:xfrm>
            <a:prstGeom prst="rect">
              <a:avLst/>
            </a:prstGeom>
          </p:spPr>
        </p:pic>
        <p:pic>
          <p:nvPicPr>
            <p:cNvPr id="54" name="Imagen 53" descr="Logotipo, nombre de la empresa&#10;&#10;Descripción generada automáticamente">
              <a:extLst>
                <a:ext uri="{FF2B5EF4-FFF2-40B4-BE49-F238E27FC236}">
                  <a16:creationId xmlns:a16="http://schemas.microsoft.com/office/drawing/2014/main" id="{7D4BE664-F2AC-410E-90B2-46CC0FB2E1A3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00349" y="5930319"/>
              <a:ext cx="476250" cy="360000"/>
            </a:xfrm>
            <a:prstGeom prst="rect">
              <a:avLst/>
            </a:prstGeom>
          </p:spPr>
        </p:pic>
        <p:pic>
          <p:nvPicPr>
            <p:cNvPr id="56" name="Imagen 55" descr="Logotipo, nombre de la empresa&#10;&#10;Descripción generada automáticamente">
              <a:extLst>
                <a:ext uri="{FF2B5EF4-FFF2-40B4-BE49-F238E27FC236}">
                  <a16:creationId xmlns:a16="http://schemas.microsoft.com/office/drawing/2014/main" id="{1605F07D-30D3-4830-92BA-95C136E3A8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07286" y="5961282"/>
              <a:ext cx="813389" cy="324000"/>
            </a:xfrm>
            <a:prstGeom prst="rect">
              <a:avLst/>
            </a:prstGeom>
          </p:spPr>
        </p:pic>
        <p:pic>
          <p:nvPicPr>
            <p:cNvPr id="58" name="Imagen 57" descr="Diagrama&#10;&#10;Descripción generada automáticamente">
              <a:extLst>
                <a:ext uri="{FF2B5EF4-FFF2-40B4-BE49-F238E27FC236}">
                  <a16:creationId xmlns:a16="http://schemas.microsoft.com/office/drawing/2014/main" id="{64AA99F0-6CC0-4B2C-9F80-B32887431824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96269" y="5909576"/>
              <a:ext cx="461042" cy="432000"/>
            </a:xfrm>
            <a:prstGeom prst="rect">
              <a:avLst/>
            </a:prstGeom>
          </p:spPr>
        </p:pic>
        <p:pic>
          <p:nvPicPr>
            <p:cNvPr id="60" name="Imagen 59" descr="Logotipo&#10;&#10;Descripción generada automáticamente">
              <a:extLst>
                <a:ext uri="{FF2B5EF4-FFF2-40B4-BE49-F238E27FC236}">
                  <a16:creationId xmlns:a16="http://schemas.microsoft.com/office/drawing/2014/main" id="{DFFE41A8-3576-41B3-BE90-5977D736D2C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013"/>
            <a:stretch/>
          </p:blipFill>
          <p:spPr>
            <a:xfrm>
              <a:off x="3653149" y="5980978"/>
              <a:ext cx="778015" cy="288000"/>
            </a:xfrm>
            <a:prstGeom prst="rect">
              <a:avLst/>
            </a:prstGeom>
          </p:spPr>
        </p:pic>
      </p:grpSp>
      <p:grpSp>
        <p:nvGrpSpPr>
          <p:cNvPr id="5" name="Grupo 4"/>
          <p:cNvGrpSpPr/>
          <p:nvPr/>
        </p:nvGrpSpPr>
        <p:grpSpPr>
          <a:xfrm>
            <a:off x="428212" y="5259397"/>
            <a:ext cx="4448624" cy="529453"/>
            <a:chOff x="428212" y="5130963"/>
            <a:chExt cx="4448624" cy="529453"/>
          </a:xfrm>
        </p:grpSpPr>
        <p:sp>
          <p:nvSpPr>
            <p:cNvPr id="45" name="Rectángulo 44"/>
            <p:cNvSpPr/>
            <p:nvPr/>
          </p:nvSpPr>
          <p:spPr>
            <a:xfrm>
              <a:off x="428212" y="5135223"/>
              <a:ext cx="4448624" cy="525193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47" name="26 Imagen" descr="logo-uem.png"/>
            <p:cNvPicPr>
              <a:picLocks noChangeAspect="1"/>
            </p:cNvPicPr>
            <p:nvPr/>
          </p:nvPicPr>
          <p:blipFill>
            <a:blip r:embed="rId28" cstate="print"/>
            <a:srcRect l="4049" t="6299" r="4049" b="22047"/>
            <a:stretch>
              <a:fillRect/>
            </a:stretch>
          </p:blipFill>
          <p:spPr>
            <a:xfrm>
              <a:off x="578504" y="5194710"/>
              <a:ext cx="796708" cy="399329"/>
            </a:xfrm>
            <a:prstGeom prst="rect">
              <a:avLst/>
            </a:prstGeom>
          </p:spPr>
        </p:pic>
        <p:pic>
          <p:nvPicPr>
            <p:cNvPr id="51" name="27 Imagen" descr="logo-comillas.png"/>
            <p:cNvPicPr>
              <a:picLocks noChangeAspect="1"/>
            </p:cNvPicPr>
            <p:nvPr/>
          </p:nvPicPr>
          <p:blipFill>
            <a:blip r:embed="rId29" cstate="print"/>
            <a:srcRect l="10308" r="10308" b="9294"/>
            <a:stretch>
              <a:fillRect/>
            </a:stretch>
          </p:blipFill>
          <p:spPr>
            <a:xfrm>
              <a:off x="1628550" y="5133975"/>
              <a:ext cx="641370" cy="487671"/>
            </a:xfrm>
            <a:prstGeom prst="rect">
              <a:avLst/>
            </a:prstGeom>
          </p:spPr>
        </p:pic>
        <p:pic>
          <p:nvPicPr>
            <p:cNvPr id="53" name="28 Imagen" descr="logo-fuam.jpg"/>
            <p:cNvPicPr>
              <a:picLocks noChangeAspect="1"/>
            </p:cNvPicPr>
            <p:nvPr/>
          </p:nvPicPr>
          <p:blipFill>
            <a:blip r:embed="rId30" cstate="print"/>
            <a:srcRect l="5039" t="20157" r="5039" b="20157"/>
            <a:stretch>
              <a:fillRect/>
            </a:stretch>
          </p:blipFill>
          <p:spPr>
            <a:xfrm>
              <a:off x="2522138" y="5141505"/>
              <a:ext cx="718662" cy="477000"/>
            </a:xfrm>
            <a:prstGeom prst="rect">
              <a:avLst/>
            </a:prstGeom>
          </p:spPr>
        </p:pic>
        <p:pic>
          <p:nvPicPr>
            <p:cNvPr id="55" name="35 Imagen" descr="logo-segg.jpg"/>
            <p:cNvPicPr>
              <a:picLocks noChangeAspect="1"/>
            </p:cNvPicPr>
            <p:nvPr/>
          </p:nvPicPr>
          <p:blipFill>
            <a:blip r:embed="rId31" cstate="print"/>
            <a:srcRect l="16605" t="5374" r="18977" b="10747"/>
            <a:stretch>
              <a:fillRect/>
            </a:stretch>
          </p:blipFill>
          <p:spPr>
            <a:xfrm>
              <a:off x="3450984" y="5130963"/>
              <a:ext cx="447957" cy="514951"/>
            </a:xfrm>
            <a:prstGeom prst="rect">
              <a:avLst/>
            </a:prstGeom>
          </p:spPr>
        </p:pic>
        <p:pic>
          <p:nvPicPr>
            <p:cNvPr id="57" name="Imagen 56"/>
            <p:cNvPicPr>
              <a:picLocks noChangeAspect="1"/>
            </p:cNvPicPr>
            <p:nvPr/>
          </p:nvPicPr>
          <p:blipFill>
            <a:blip r:embed="rId3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74834" y="5179335"/>
              <a:ext cx="426108" cy="426108"/>
            </a:xfrm>
            <a:prstGeom prst="rect">
              <a:avLst/>
            </a:prstGeom>
          </p:spPr>
        </p:pic>
      </p:grpSp>
      <p:pic>
        <p:nvPicPr>
          <p:cNvPr id="1026" name="Picture 2" descr="Logotipo Ministerio/FECYT"/>
          <p:cNvPicPr>
            <a:picLocks noChangeAspect="1" noChangeArrowheads="1"/>
          </p:cNvPicPr>
          <p:nvPr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270585" y="3991847"/>
            <a:ext cx="2114582" cy="348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www.madrimasd.org/uploads/logo-semana-formato-png.png"/>
          <p:cNvPicPr>
            <a:picLocks noChangeAspect="1" noChangeArrowheads="1"/>
          </p:cNvPicPr>
          <p:nvPr/>
        </p:nvPicPr>
        <p:blipFill>
          <a:blip r:embed="rId3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609994" y="1945165"/>
            <a:ext cx="1374857" cy="43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6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6249144" y="836712"/>
            <a:ext cx="3168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El programa </a:t>
            </a:r>
            <a:r>
              <a:rPr kumimoji="0" lang="es-E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ENCAGEn</a:t>
            </a:r>
            <a:r>
              <a:rPr kumimoji="0" lang="es-E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-CM está formado por un equipo de trabajo multidisciplinar procedente de distintas instituciones de ámbito regional, nacional e internacional, con carácter científico, docente y empresarial.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bel" panose="020B0503020204020204" pitchFamily="34" charset="0"/>
              <a:cs typeface="Arial" pitchFamily="34" charset="0"/>
            </a:endParaRPr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488504" y="301297"/>
            <a:ext cx="4032448" cy="6571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Actividades</a:t>
            </a:r>
            <a:endParaRPr kumimoji="0" lang="es-E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bel" panose="020B0503020204020204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ts val="600"/>
              </a:spcBef>
              <a:spcAft>
                <a:spcPts val="600"/>
              </a:spcAft>
            </a:pPr>
            <a:r>
              <a:rPr lang="es-ES" sz="1200" dirty="0" smtClean="0">
                <a:latin typeface="Corbel" panose="020B0503020204020204" pitchFamily="34" charset="0"/>
              </a:rPr>
              <a:t>Como heredero del anterior Programa de actividades de I+D ENCAGE-CM, el </a:t>
            </a:r>
            <a:r>
              <a:rPr lang="es-ES" sz="1200" dirty="0">
                <a:latin typeface="Corbel" panose="020B0503020204020204" pitchFamily="34" charset="0"/>
              </a:rPr>
              <a:t>objetivo </a:t>
            </a:r>
            <a:r>
              <a:rPr lang="es-ES" sz="1200" dirty="0" smtClean="0">
                <a:latin typeface="Corbel" panose="020B0503020204020204" pitchFamily="34" charset="0"/>
              </a:rPr>
              <a:t>de </a:t>
            </a:r>
            <a:r>
              <a:rPr lang="es-ES" sz="1200" dirty="0" err="1" smtClean="0">
                <a:latin typeface="Corbel" panose="020B0503020204020204" pitchFamily="34" charset="0"/>
              </a:rPr>
              <a:t>ENCAGEn</a:t>
            </a:r>
            <a:r>
              <a:rPr lang="es-ES" sz="1200" dirty="0" smtClean="0">
                <a:latin typeface="Corbel" panose="020B0503020204020204" pitchFamily="34" charset="0"/>
              </a:rPr>
              <a:t>-CM es </a:t>
            </a:r>
            <a:r>
              <a:rPr lang="es-ES" sz="1200" dirty="0">
                <a:latin typeface="Corbel" panose="020B0503020204020204" pitchFamily="34" charset="0"/>
              </a:rPr>
              <a:t>avanzar en el conocimiento del envejecimiento activo para la mejora de la calidad de vida desde una perspectiva de género (ENCAGE-CM), </a:t>
            </a:r>
            <a:r>
              <a:rPr lang="es-ES" sz="1200" dirty="0" smtClean="0">
                <a:latin typeface="Corbel" panose="020B0503020204020204" pitchFamily="34" charset="0"/>
              </a:rPr>
              <a:t>profundizando en la imagen (</a:t>
            </a:r>
            <a:r>
              <a:rPr lang="es-ES" sz="1200" dirty="0" err="1" smtClean="0">
                <a:latin typeface="Corbel" panose="020B0503020204020204" pitchFamily="34" charset="0"/>
              </a:rPr>
              <a:t>ENCAGEn</a:t>
            </a:r>
            <a:r>
              <a:rPr lang="es-ES" sz="1200" dirty="0" smtClean="0">
                <a:latin typeface="Corbel" panose="020B0503020204020204" pitchFamily="34" charset="0"/>
              </a:rPr>
              <a:t>-CM) de las personas mayores en distintos contextos sociales, para </a:t>
            </a:r>
            <a:r>
              <a:rPr lang="es-ES" sz="1200" dirty="0">
                <a:latin typeface="Corbel" panose="020B0503020204020204" pitchFamily="34" charset="0"/>
              </a:rPr>
              <a:t>difundir y promover una imagen positiva, diversa y realista de la vejez, y generar debate para la implementación de estrategias de actuación para la reducción del edadismo.</a:t>
            </a:r>
          </a:p>
          <a:p>
            <a:pPr algn="just"/>
            <a:r>
              <a:rPr lang="es-ES" sz="1200" b="1" dirty="0">
                <a:latin typeface="Corbel" panose="020B0503020204020204" pitchFamily="34" charset="0"/>
              </a:rPr>
              <a:t>1.</a:t>
            </a:r>
            <a:r>
              <a:rPr lang="es-ES" sz="1200" dirty="0">
                <a:latin typeface="Corbel" panose="020B0503020204020204" pitchFamily="34" charset="0"/>
              </a:rPr>
              <a:t> Desde </a:t>
            </a:r>
            <a:r>
              <a:rPr lang="es-ES" sz="1200" u="sng" dirty="0">
                <a:latin typeface="Corbel" panose="020B0503020204020204" pitchFamily="34" charset="0"/>
              </a:rPr>
              <a:t>el punto de vista científico</a:t>
            </a:r>
            <a:r>
              <a:rPr lang="es-ES" sz="1200" dirty="0">
                <a:latin typeface="Corbel" panose="020B0503020204020204" pitchFamily="34" charset="0"/>
              </a:rPr>
              <a:t>, el objetivo es proveer de conocimiento sobre la imagen social y los estereotipos de la vejez en el contexto de envejecimiento activo y saludable</a:t>
            </a:r>
          </a:p>
          <a:p>
            <a:pPr algn="just"/>
            <a:endParaRPr lang="es-ES" sz="1200" dirty="0">
              <a:latin typeface="Corbel" panose="020B0503020204020204" pitchFamily="34" charset="0"/>
            </a:endParaRPr>
          </a:p>
          <a:p>
            <a:pPr algn="just"/>
            <a:r>
              <a:rPr lang="es-ES" sz="1200" dirty="0">
                <a:latin typeface="Corbel" panose="020B0503020204020204" pitchFamily="34" charset="0"/>
              </a:rPr>
              <a:t>Desde </a:t>
            </a:r>
            <a:r>
              <a:rPr lang="es-ES" sz="1200" u="sng" dirty="0">
                <a:latin typeface="Corbel" panose="020B0503020204020204" pitchFamily="34" charset="0"/>
              </a:rPr>
              <a:t>el punto de vista operativo</a:t>
            </a:r>
            <a:r>
              <a:rPr lang="es-ES" sz="1200" dirty="0">
                <a:latin typeface="Corbel" panose="020B0503020204020204" pitchFamily="34" charset="0"/>
              </a:rPr>
              <a:t>, nuestro objetivo es múltiple:</a:t>
            </a:r>
          </a:p>
          <a:p>
            <a:pPr algn="just"/>
            <a:endParaRPr lang="es-ES" sz="1200" dirty="0">
              <a:latin typeface="Corbel" panose="020B0503020204020204" pitchFamily="34" charset="0"/>
            </a:endParaRPr>
          </a:p>
          <a:p>
            <a:pPr algn="just"/>
            <a:r>
              <a:rPr lang="es-ES" sz="1200" dirty="0">
                <a:latin typeface="Corbel" panose="020B0503020204020204" pitchFamily="34" charset="0"/>
              </a:rPr>
              <a:t>2. Consolidar el consorcio y sus capacidades de investigación e intercambio con otros equipos de investigación, nacionales e internacionales mediante acciones de formación, investigación y participación en redes</a:t>
            </a:r>
            <a:r>
              <a:rPr lang="es-ES" sz="1200" dirty="0" smtClean="0">
                <a:latin typeface="Corbel" panose="020B0503020204020204" pitchFamily="34" charset="0"/>
              </a:rPr>
              <a:t>.</a:t>
            </a:r>
          </a:p>
          <a:p>
            <a:pPr algn="just"/>
            <a:endParaRPr lang="es-ES" sz="1200" dirty="0">
              <a:latin typeface="Corbel" panose="020B0503020204020204" pitchFamily="34" charset="0"/>
            </a:endParaRPr>
          </a:p>
          <a:p>
            <a:pPr algn="just"/>
            <a:r>
              <a:rPr lang="es-ES" sz="1200" dirty="0">
                <a:latin typeface="Corbel" panose="020B0503020204020204" pitchFamily="34" charset="0"/>
              </a:rPr>
              <a:t>3. Transferir el conocimiento a agentes sociales, personas mayores, y organizaciones de la sociedad civil.</a:t>
            </a:r>
          </a:p>
          <a:p>
            <a:pPr algn="just"/>
            <a:endParaRPr lang="es-ES" sz="1200" dirty="0">
              <a:latin typeface="Corbel" panose="020B0503020204020204" pitchFamily="34" charset="0"/>
            </a:endParaRPr>
          </a:p>
          <a:p>
            <a:pPr algn="just"/>
            <a:r>
              <a:rPr lang="es-ES" sz="1200" dirty="0">
                <a:latin typeface="Corbel" panose="020B0503020204020204" pitchFamily="34" charset="0"/>
              </a:rPr>
              <a:t>4. Difundir los resultados hallados en el Programa mediante la celebración de eventos, publicación de literatura científica, y la divulgación en plataformas web (encage-cm.es) y twitter.</a:t>
            </a:r>
          </a:p>
          <a:p>
            <a:pPr algn="just"/>
            <a:endParaRPr lang="es-ES" sz="1200" dirty="0">
              <a:latin typeface="Corbel" panose="020B0503020204020204" pitchFamily="34" charset="0"/>
            </a:endParaRPr>
          </a:p>
          <a:p>
            <a:pPr algn="just"/>
            <a:r>
              <a:rPr lang="es-ES" sz="1200" dirty="0">
                <a:latin typeface="Corbel" panose="020B0503020204020204" pitchFamily="34" charset="0"/>
              </a:rPr>
              <a:t>5. Desde el </a:t>
            </a:r>
            <a:r>
              <a:rPr lang="es-ES" sz="1200" u="sng" dirty="0">
                <a:latin typeface="Corbel" panose="020B0503020204020204" pitchFamily="34" charset="0"/>
              </a:rPr>
              <a:t>punto de vista de la intervención</a:t>
            </a:r>
            <a:r>
              <a:rPr lang="es-ES" sz="1200" dirty="0">
                <a:latin typeface="Corbel" panose="020B0503020204020204" pitchFamily="34" charset="0"/>
              </a:rPr>
              <a:t>, queremos desarrollar una estrategia de actuación para la reducción del edadismo, teniendo en cuenta acciones </a:t>
            </a:r>
            <a:r>
              <a:rPr lang="es-ES" sz="1200" i="1" dirty="0">
                <a:latin typeface="Corbel" panose="020B0503020204020204" pitchFamily="34" charset="0"/>
              </a:rPr>
              <a:t>top-</a:t>
            </a:r>
            <a:r>
              <a:rPr lang="es-ES" sz="1200" i="1" dirty="0" err="1">
                <a:latin typeface="Corbel" panose="020B0503020204020204" pitchFamily="34" charset="0"/>
              </a:rPr>
              <a:t>down</a:t>
            </a:r>
            <a:r>
              <a:rPr lang="es-ES" sz="1200" dirty="0">
                <a:latin typeface="Corbel" panose="020B0503020204020204" pitchFamily="34" charset="0"/>
              </a:rPr>
              <a:t> y </a:t>
            </a:r>
            <a:r>
              <a:rPr lang="es-ES" sz="1200" i="1" dirty="0" err="1">
                <a:latin typeface="Corbel" panose="020B0503020204020204" pitchFamily="34" charset="0"/>
              </a:rPr>
              <a:t>bottom</a:t>
            </a:r>
            <a:r>
              <a:rPr lang="es-ES" sz="1200" i="1" dirty="0">
                <a:latin typeface="Corbel" panose="020B0503020204020204" pitchFamily="34" charset="0"/>
              </a:rPr>
              <a:t> up</a:t>
            </a:r>
            <a:r>
              <a:rPr lang="es-ES" sz="1200" dirty="0">
                <a:latin typeface="Corbel" panose="020B0503020204020204" pitchFamily="34" charset="0"/>
              </a:rPr>
              <a:t>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s-E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bel" panose="020B0503020204020204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313040" y="1757494"/>
            <a:ext cx="4320480" cy="4701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bel" panose="020B0503020204020204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Grupos Beneficiarios: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bel" panose="020B0503020204020204" pitchFamily="34" charset="0"/>
              <a:cs typeface="Arial" pitchFamily="34" charset="0"/>
            </a:endParaRPr>
          </a:p>
          <a:p>
            <a:pPr marR="0" lvl="0" indent="88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s-E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Consejo Superior de Investigaciones Científicas – CSIC</a:t>
            </a:r>
            <a:endParaRPr kumimoji="0" lang="es-E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bel" panose="020B0503020204020204" pitchFamily="34" charset="0"/>
              <a:cs typeface="Arial" pitchFamily="34" charset="0"/>
            </a:endParaRPr>
          </a:p>
          <a:p>
            <a:pPr marR="0" lvl="0" indent="88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s-E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Instituto de Salud Carlos III – ISCIII</a:t>
            </a:r>
            <a:endParaRPr kumimoji="0" lang="es-E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bel" panose="020B0503020204020204" pitchFamily="34" charset="0"/>
              <a:cs typeface="Arial" pitchFamily="34" charset="0"/>
            </a:endParaRPr>
          </a:p>
          <a:p>
            <a:pPr marR="0" lvl="0" indent="88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s-E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Universidad Carlos III de Madrid – UC3M</a:t>
            </a:r>
          </a:p>
          <a:p>
            <a:pPr lvl="0" indent="889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s-ES" sz="1200" dirty="0"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Universidad Autónoma de Madrid – UAM</a:t>
            </a:r>
          </a:p>
          <a:p>
            <a:pPr lvl="0" indent="889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es-E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Univers</a:t>
            </a:r>
            <a:r>
              <a:rPr lang="es-ES" sz="1200" dirty="0"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idad Francisco de Vitoria – </a:t>
            </a:r>
            <a:r>
              <a:rPr lang="es-ES" sz="1200" dirty="0" smtClean="0"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UFV</a:t>
            </a:r>
            <a:endParaRPr kumimoji="0" lang="es-E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bel" panose="020B0503020204020204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bel" panose="020B0503020204020204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Grupos Asociados: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bel" panose="020B0503020204020204" pitchFamily="34" charset="0"/>
              <a:cs typeface="Arial" pitchFamily="34" charset="0"/>
            </a:endParaRPr>
          </a:p>
          <a:p>
            <a:pPr lvl="0" indent="889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es-E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Universidad Europea </a:t>
            </a:r>
            <a:r>
              <a:rPr lang="es-ES" sz="1200" dirty="0"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de Madrid – UEM</a:t>
            </a:r>
            <a:endParaRPr kumimoji="0" lang="es-E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bel" panose="020B0503020204020204" pitchFamily="34" charset="0"/>
              <a:cs typeface="Arial" pitchFamily="34" charset="0"/>
            </a:endParaRPr>
          </a:p>
          <a:p>
            <a:pPr lvl="0" indent="889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es-E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Universidad </a:t>
            </a:r>
            <a:r>
              <a:rPr lang="es-ES" sz="1200" dirty="0"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Pontificia Comillas – UPCO</a:t>
            </a:r>
            <a:endParaRPr kumimoji="0" lang="es-E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bel" panose="020B0503020204020204" pitchFamily="34" charset="0"/>
              <a:cs typeface="Arial" pitchFamily="34" charset="0"/>
            </a:endParaRPr>
          </a:p>
          <a:p>
            <a:pPr indent="889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s-ES" sz="1200" dirty="0"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Fundación Universidad Autónoma – </a:t>
            </a:r>
            <a:r>
              <a:rPr lang="es-ES" sz="1200" dirty="0" smtClean="0"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FUAM</a:t>
            </a:r>
          </a:p>
          <a:p>
            <a:pPr indent="889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s-ES" sz="1200" dirty="0" smtClean="0"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Universidad Nacional de Educación a Distancia – UNED</a:t>
            </a:r>
            <a:endParaRPr lang="es-ES" sz="1200" dirty="0">
              <a:latin typeface="Corbel" panose="020B0503020204020204" pitchFamily="34" charset="0"/>
              <a:ea typeface="Calibri" pitchFamily="34" charset="0"/>
              <a:cs typeface="Times New Roman" pitchFamily="18" charset="0"/>
            </a:endParaRPr>
          </a:p>
          <a:p>
            <a:pPr lvl="0" indent="889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es-E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Sociedad Española de Geriatría </a:t>
            </a:r>
            <a:r>
              <a:rPr lang="es-ES" sz="1200" dirty="0"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y Gerontología – SEGG</a:t>
            </a:r>
            <a:endParaRPr kumimoji="0" lang="es-E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bel" panose="020B0503020204020204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bel" panose="020B0503020204020204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Empresas: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bel" panose="020B0503020204020204" pitchFamily="34" charset="0"/>
              <a:cs typeface="Arial" pitchFamily="34" charset="0"/>
            </a:endParaRPr>
          </a:p>
          <a:p>
            <a:pPr marR="0" lvl="0" indent="88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s-E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EULEN Servicios </a:t>
            </a:r>
            <a:r>
              <a:rPr kumimoji="0" lang="es-E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Sociosanitarios</a:t>
            </a:r>
            <a:r>
              <a:rPr kumimoji="0" lang="es-E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 S.A.</a:t>
            </a:r>
            <a:endParaRPr kumimoji="0" lang="es-E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bel" panose="020B0503020204020204" pitchFamily="34" charset="0"/>
              <a:cs typeface="Arial" pitchFamily="34" charset="0"/>
            </a:endParaRPr>
          </a:p>
          <a:p>
            <a:pPr marR="0" lvl="0" indent="88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s-E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Radio Nacional de España</a:t>
            </a:r>
          </a:p>
          <a:p>
            <a:pPr marR="0" lvl="0" indent="88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s-ES" sz="1200" dirty="0">
                <a:latin typeface="Corbel" panose="020B0503020204020204" pitchFamily="34" charset="0"/>
                <a:cs typeface="Times New Roman" pitchFamily="18" charset="0"/>
              </a:rPr>
              <a:t>Foro </a:t>
            </a:r>
            <a:r>
              <a:rPr lang="es-ES" sz="1200" dirty="0" err="1">
                <a:latin typeface="Corbel" panose="020B0503020204020204" pitchFamily="34" charset="0"/>
                <a:cs typeface="Times New Roman" pitchFamily="18" charset="0"/>
              </a:rPr>
              <a:t>LideA</a:t>
            </a:r>
            <a:endParaRPr lang="es-ES" sz="1200" dirty="0">
              <a:latin typeface="Corbel" panose="020B0503020204020204" pitchFamily="34" charset="0"/>
              <a:cs typeface="Times New Roman" pitchFamily="18" charset="0"/>
            </a:endParaRPr>
          </a:p>
          <a:p>
            <a:pPr marR="0" lvl="0" indent="88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s-ES" sz="11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cs typeface="Times New Roman" pitchFamily="18" charset="0"/>
              </a:rPr>
              <a:t>Confederación Española de Organizaciones de Mayores (CEOMA)</a:t>
            </a:r>
          </a:p>
          <a:p>
            <a:pPr marR="0" lvl="0" indent="88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s-ES" sz="1200" dirty="0">
                <a:latin typeface="Corbel" panose="020B0503020204020204" pitchFamily="34" charset="0"/>
                <a:cs typeface="Times New Roman" pitchFamily="18" charset="0"/>
              </a:rPr>
              <a:t>Fundación Pilares</a:t>
            </a:r>
          </a:p>
          <a:p>
            <a:pPr marR="0" lvl="0" indent="88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s-E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cs typeface="Times New Roman" pitchFamily="18" charset="0"/>
              </a:rPr>
              <a:t>Mayores UDP</a:t>
            </a:r>
            <a:endParaRPr kumimoji="0" lang="es-E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bel" panose="020B0503020204020204" pitchFamily="34" charset="0"/>
              <a:cs typeface="Arial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673080" y="332656"/>
            <a:ext cx="316835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bel" panose="020B0503020204020204" pitchFamily="34" charset="0"/>
                <a:ea typeface="Calibri" pitchFamily="34" charset="0"/>
                <a:cs typeface="Times New Roman" pitchFamily="18" charset="0"/>
              </a:rPr>
              <a:t>Consorcio de investigación</a:t>
            </a:r>
          </a:p>
        </p:txBody>
      </p:sp>
      <p:pic>
        <p:nvPicPr>
          <p:cNvPr id="3" name="Imagen 2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74C32F65-52A0-46E6-AE2E-99F59D68B1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0224" y="973153"/>
            <a:ext cx="864000" cy="79458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612</TotalTime>
  <Words>611</Words>
  <Application>Microsoft Office PowerPoint</Application>
  <PresentationFormat>A4 (210 x 297 mm)</PresentationFormat>
  <Paragraphs>77</Paragraphs>
  <Slides>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Corbel</vt:lpstr>
      <vt:lpstr>Times New Roman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CCHS</dc:creator>
  <cp:lastModifiedBy>Maria Sanchez</cp:lastModifiedBy>
  <cp:revision>44</cp:revision>
  <dcterms:created xsi:type="dcterms:W3CDTF">2016-11-14T08:51:33Z</dcterms:created>
  <dcterms:modified xsi:type="dcterms:W3CDTF">2021-10-29T12:42:46Z</dcterms:modified>
</cp:coreProperties>
</file>